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notesMasterIdLst>
    <p:notesMasterId r:id="rId13"/>
  </p:notesMasterIdLst>
  <p:sldIdLst>
    <p:sldId id="302" r:id="rId3"/>
    <p:sldId id="303" r:id="rId4"/>
    <p:sldId id="304" r:id="rId5"/>
    <p:sldId id="306" r:id="rId6"/>
    <p:sldId id="307" r:id="rId7"/>
    <p:sldId id="311" r:id="rId8"/>
    <p:sldId id="312" r:id="rId9"/>
    <p:sldId id="309" r:id="rId10"/>
    <p:sldId id="313" r:id="rId11"/>
    <p:sldId id="305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754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FAB"/>
    <a:srgbClr val="8259A1"/>
    <a:srgbClr val="414399"/>
    <a:srgbClr val="FFF8E5"/>
    <a:srgbClr val="F4F9F3"/>
    <a:srgbClr val="459955"/>
    <a:srgbClr val="326F3E"/>
    <a:srgbClr val="8CBA96"/>
    <a:srgbClr val="2F6F3D"/>
    <a:srgbClr val="A18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>
        <p:guide orient="horz" pos="754"/>
        <p:guide orient="horz" pos="4133"/>
        <p:guide pos="2880"/>
        <p:guide orient="horz" pos="89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113E-B9BD-4489-9BB5-59446F63A22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3548C-7F6B-4A24-8742-FC200B9A1E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06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703AF83-7613-4DC2-96D2-0C1A6B4CB898}"/>
              </a:ext>
            </a:extLst>
          </p:cNvPr>
          <p:cNvSpPr/>
          <p:nvPr/>
        </p:nvSpPr>
        <p:spPr>
          <a:xfrm>
            <a:off x="4247351" y="1819429"/>
            <a:ext cx="40416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</a:t>
            </a:r>
            <a:r>
              <a:rPr lang="en-US" altLang="ko-KR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endParaRPr lang="en-US" altLang="ko-KR" sz="4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D60A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기후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FA5EDA0-3B3F-4C73-A9AC-B423F978884A}"/>
              </a:ext>
            </a:extLst>
          </p:cNvPr>
          <p:cNvGrpSpPr/>
          <p:nvPr/>
        </p:nvGrpSpPr>
        <p:grpSpPr>
          <a:xfrm>
            <a:off x="4311359" y="1380282"/>
            <a:ext cx="1450322" cy="406802"/>
            <a:chOff x="4973338" y="1277070"/>
            <a:chExt cx="1450322" cy="406802"/>
          </a:xfrm>
        </p:grpSpPr>
        <p:sp>
          <p:nvSpPr>
            <p:cNvPr id="23" name="모서리가 둥근 직사각형 91">
              <a:extLst>
                <a:ext uri="{FF2B5EF4-FFF2-40B4-BE49-F238E27FC236}">
                  <a16:creationId xmlns:a16="http://schemas.microsoft.com/office/drawing/2014/main" xmlns="" id="{F6D96301-6028-46F2-A877-1C1DFE2D8293}"/>
                </a:ext>
              </a:extLst>
            </p:cNvPr>
            <p:cNvSpPr/>
            <p:nvPr/>
          </p:nvSpPr>
          <p:spPr>
            <a:xfrm>
              <a:off x="4973338" y="1277070"/>
              <a:ext cx="145032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73D8FAA5-D2E8-4B11-B36A-E611A6A6B422}"/>
                </a:ext>
              </a:extLst>
            </p:cNvPr>
            <p:cNvSpPr/>
            <p:nvPr/>
          </p:nvSpPr>
          <p:spPr>
            <a:xfrm>
              <a:off x="5026681" y="1283761"/>
              <a:ext cx="13436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특강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7203790" cy="2387064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기후의 개념을 비교하여 명확하게 구분할 수 있다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기후의 변화가 많은 생물과 사람들의 생존과 생활에 다양한 방식으로 영향을 미친다는 사실을 알고 예를 들어 설명할 수 있다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9424D47-6CE5-4E4B-BA4C-9464FE74E7C1}"/>
              </a:ext>
            </a:extLst>
          </p:cNvPr>
          <p:cNvSpPr/>
          <p:nvPr/>
        </p:nvSpPr>
        <p:spPr>
          <a:xfrm>
            <a:off x="1389883" y="886927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80899" y="4200614"/>
            <a:ext cx="6528622" cy="2404582"/>
            <a:chOff x="1338565" y="4200614"/>
            <a:chExt cx="6528622" cy="2404582"/>
          </a:xfrm>
        </p:grpSpPr>
        <p:sp>
          <p:nvSpPr>
            <p:cNvPr id="9" name="사각형: 둥근 모서리 22">
              <a:extLst>
                <a:ext uri="{FF2B5EF4-FFF2-40B4-BE49-F238E27FC236}">
                  <a16:creationId xmlns="" xmlns:a16="http://schemas.microsoft.com/office/drawing/2014/main" id="{E00E5ED3-7454-4F22-AB73-FFB9D4A47993}"/>
                </a:ext>
              </a:extLst>
            </p:cNvPr>
            <p:cNvSpPr/>
            <p:nvPr/>
          </p:nvSpPr>
          <p:spPr>
            <a:xfrm flipH="1">
              <a:off x="1338565" y="4200614"/>
              <a:ext cx="5194042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xmlns="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xmlns="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76209FEE-F087-457D-8F88-BE4FD5EF619A}"/>
                </a:ext>
              </a:extLst>
            </p:cNvPr>
            <p:cNvSpPr txBox="1"/>
            <p:nvPr/>
          </p:nvSpPr>
          <p:spPr>
            <a:xfrm>
              <a:off x="2138601" y="4458649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날씨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계절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기후가 어떻게 다른지 구분하기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6209FEE-F087-457D-8F88-BE4FD5EF619A}"/>
                </a:ext>
              </a:extLst>
            </p:cNvPr>
            <p:cNvSpPr txBox="1"/>
            <p:nvPr/>
          </p:nvSpPr>
          <p:spPr>
            <a:xfrm>
              <a:off x="2156792" y="5019488"/>
              <a:ext cx="5427908" cy="830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날씨와 계절을 묘사하는 형용사를 찾아 쓰기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날씨와 계절이 관련된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오개념을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확인하고 수정하기</a:t>
              </a:r>
              <a:endPara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나의 생활에 적용하기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76209FEE-F087-457D-8F88-BE4FD5EF619A}"/>
                </a:ext>
              </a:extLst>
            </p:cNvPr>
            <p:cNvSpPr txBox="1"/>
            <p:nvPr/>
          </p:nvSpPr>
          <p:spPr>
            <a:xfrm>
              <a:off x="2439279" y="6025276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날씨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계절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기후를 고려하여 일기 쓰기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무엇이 다른 걸까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pic>
        <p:nvPicPr>
          <p:cNvPr id="28" name="그림 27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A9DC78DD-6B0F-41C2-8D20-910AD5E48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4"/>
          <a:stretch/>
        </p:blipFill>
        <p:spPr>
          <a:xfrm>
            <a:off x="0" y="1501907"/>
            <a:ext cx="9144000" cy="493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묘사해볼까요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DE19D703-E02F-44F4-82DA-AF612887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4237"/>
              </p:ext>
            </p:extLst>
          </p:nvPr>
        </p:nvGraphicFramePr>
        <p:xfrm>
          <a:off x="503548" y="1066350"/>
          <a:ext cx="8136904" cy="2520282"/>
        </p:xfrm>
        <a:graphic>
          <a:graphicData uri="http://schemas.openxmlformats.org/drawingml/2006/table">
            <a:tbl>
              <a:tblPr/>
              <a:tblGrid>
                <a:gridCol w="19892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476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0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날씨를 묘사하는 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의미 설명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</a:t>
                      </a:r>
                      <a:r>
                        <a:rPr lang="en-US" altLang="ko-KR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흐리다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하늘에 </a:t>
                      </a:r>
                      <a:r>
                        <a:rPr lang="ko-KR" altLang="en-US" sz="12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구름이 많이 끼어서 </a:t>
                      </a:r>
                      <a:r>
                        <a:rPr lang="ko-KR" altLang="en-US" sz="1200" b="0" kern="0" spc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회색빛으로</a:t>
                      </a:r>
                      <a:r>
                        <a:rPr lang="ko-KR" altLang="en-US" sz="12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보이고 비가 올 것 같은 날씨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00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141BAA33-1424-4EE2-8A8D-36B2647A8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70709"/>
              </p:ext>
            </p:extLst>
          </p:nvPr>
        </p:nvGraphicFramePr>
        <p:xfrm>
          <a:off x="503579" y="3873256"/>
          <a:ext cx="8136842" cy="2562867"/>
        </p:xfrm>
        <a:graphic>
          <a:graphicData uri="http://schemas.openxmlformats.org/drawingml/2006/table">
            <a:tbl>
              <a:tblPr/>
              <a:tblGrid>
                <a:gridCol w="1989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475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242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계절을 묘사하는 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의미를 설명해 보세요</a:t>
                      </a:r>
                      <a:r>
                        <a:rPr lang="en-US" altLang="ko-KR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6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008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12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매미가 울겠다</a:t>
                      </a:r>
                      <a:r>
                        <a:rPr lang="en-US" altLang="ko-KR" sz="12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매미는 여름철을 대표하는 곤충으로</a:t>
                      </a:r>
                      <a:r>
                        <a:rPr lang="en-US" altLang="ko-KR" sz="12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여름이면 짝을 찾기 위해 운다</a:t>
                      </a:r>
                      <a:r>
                        <a:rPr lang="en-US" altLang="ko-KR" sz="12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 소리는 여름을 대표하는 소리 중 하나이다</a:t>
                      </a:r>
                      <a:r>
                        <a:rPr lang="en-US" altLang="ko-KR" sz="12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2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5200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00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00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00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00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1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사계절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대표적인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무엇일까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7A2891D-C901-4D9B-BE31-B5832CAC8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762453"/>
              </p:ext>
            </p:extLst>
          </p:nvPr>
        </p:nvGraphicFramePr>
        <p:xfrm>
          <a:off x="503548" y="1196975"/>
          <a:ext cx="8136904" cy="5219701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342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42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4226">
                  <a:extLst>
                    <a:ext uri="{9D8B030D-6E8A-4147-A177-3AD203B41FA5}">
                      <a16:colId xmlns:a16="http://schemas.microsoft.com/office/drawing/2014/main" xmlns="" val="2874339264"/>
                    </a:ext>
                  </a:extLst>
                </a:gridCol>
                <a:gridCol w="2034226">
                  <a:extLst>
                    <a:ext uri="{9D8B030D-6E8A-4147-A177-3AD203B41FA5}">
                      <a16:colId xmlns:a16="http://schemas.microsoft.com/office/drawing/2014/main" xmlns="" val="2591010393"/>
                    </a:ext>
                  </a:extLst>
                </a:gridCol>
              </a:tblGrid>
              <a:tr h="14050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여름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겨울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73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따뜻하다</a:t>
                      </a:r>
                      <a:r>
                        <a:rPr lang="en-US" altLang="ko-KR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꽃이 핀다</a:t>
                      </a:r>
                      <a:endParaRPr lang="ko-KR" altLang="en-US" sz="15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덥다</a:t>
                      </a:r>
                      <a:r>
                        <a:rPr lang="en-US" altLang="ko-KR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장마가 온다</a:t>
                      </a:r>
                      <a:endParaRPr lang="en-US" altLang="ko-KR" sz="1500" b="0" kern="0" spc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선선하다</a:t>
                      </a:r>
                      <a:r>
                        <a:rPr lang="en-US" altLang="ko-KR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단풍이 핀다</a:t>
                      </a:r>
                      <a:endParaRPr lang="ko-KR" altLang="en-US" sz="15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춥다</a:t>
                      </a:r>
                      <a:r>
                        <a:rPr lang="en-US" altLang="ko-KR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500" b="0" kern="0" spc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눈이 온다</a:t>
                      </a:r>
                      <a:endParaRPr lang="ko-KR" altLang="en-US" sz="15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73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23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E847CED-F257-4A5E-8F7C-3EDFF9A7641E}"/>
              </a:ext>
            </a:extLst>
          </p:cNvPr>
          <p:cNvSpPr/>
          <p:nvPr/>
        </p:nvSpPr>
        <p:spPr>
          <a:xfrm>
            <a:off x="704850" y="439370"/>
            <a:ext cx="6899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대해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잘못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있는 것은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없을까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4443E61D-A99F-485B-A655-00319DCAB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77972"/>
              </p:ext>
            </p:extLst>
          </p:nvPr>
        </p:nvGraphicFramePr>
        <p:xfrm>
          <a:off x="503548" y="1256354"/>
          <a:ext cx="8136905" cy="514826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8682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28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228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228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558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날씨</a:t>
                      </a: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계절</a:t>
                      </a: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830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차</a:t>
                      </a:r>
                    </a:p>
                  </a:txBody>
                  <a:tcPr marL="42467" marR="42467" marT="11741" marB="117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질문</a:t>
                      </a: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구름이 하늘에서 떨어지지 않고</a:t>
                      </a:r>
                      <a:endParaRPr lang="en-US" altLang="ko-KR" sz="12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떠 있을 수 있는 이유는 무엇일까</a:t>
                      </a:r>
                      <a:r>
                        <a:rPr lang="en-US" altLang="ko-KR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?</a:t>
                      </a:r>
                      <a:endParaRPr lang="ko-KR" altLang="en-US" sz="12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44000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년중 더운 여름</a:t>
                      </a:r>
                      <a:r>
                        <a:rPr lang="en-US" altLang="ko-KR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추운 겨울</a:t>
                      </a:r>
                      <a:r>
                        <a:rPr lang="en-US" altLang="ko-KR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따뜻한 봄과 가을 등 </a:t>
                      </a:r>
                      <a:r>
                        <a:rPr lang="en-US" altLang="ko-KR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계절이 생기는 이유는 무엇 때문일까</a:t>
                      </a:r>
                      <a:r>
                        <a:rPr lang="en-US" altLang="ko-KR" sz="12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? </a:t>
                      </a:r>
                      <a:endParaRPr lang="ko-KR" altLang="en-US" sz="12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2000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48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나의 대답</a:t>
                      </a: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48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정답은</a:t>
                      </a:r>
                      <a:r>
                        <a:rPr lang="en-US" altLang="ko-KR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?</a:t>
                      </a:r>
                      <a:endParaRPr lang="ko-KR" altLang="en-US" sz="18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848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차</a:t>
                      </a:r>
                    </a:p>
                  </a:txBody>
                  <a:tcPr marL="42467" marR="42467" marT="11741" marB="117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질문</a:t>
                      </a: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848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나의 대답</a:t>
                      </a: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848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정답은</a:t>
                      </a:r>
                      <a:r>
                        <a:rPr lang="en-US" altLang="ko-KR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?</a:t>
                      </a:r>
                      <a:endParaRPr lang="ko-KR" altLang="en-US" sz="18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2467" marR="42467" marT="11741" marB="1174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8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E847CED-F257-4A5E-8F7C-3EDFF9A7641E}"/>
              </a:ext>
            </a:extLst>
          </p:cNvPr>
          <p:cNvSpPr/>
          <p:nvPr/>
        </p:nvSpPr>
        <p:spPr>
          <a:xfrm>
            <a:off x="728797" y="445422"/>
            <a:ext cx="7179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변화가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생기면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문제가 생길까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7C339D17-CD4C-45EB-BABC-FAD1F942F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031985"/>
              </p:ext>
            </p:extLst>
          </p:nvPr>
        </p:nvGraphicFramePr>
        <p:xfrm>
          <a:off x="445882" y="1149264"/>
          <a:ext cx="8228560" cy="5145837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571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1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71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1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1255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특징</a:t>
                      </a: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변화</a:t>
                      </a: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문제</a:t>
                      </a: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14399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9539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봄</a:t>
                      </a:r>
                    </a:p>
                  </a:txBody>
                  <a:tcPr marL="41450" marR="41450" marT="11460" marB="114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벌과 나비가</a:t>
                      </a:r>
                      <a:endParaRPr lang="en-US" altLang="ko-KR" sz="16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나타난다</a:t>
                      </a:r>
                      <a:r>
                        <a:rPr lang="en-US" altLang="ko-KR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6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별과 나비가</a:t>
                      </a:r>
                      <a:endParaRPr lang="en-US" altLang="ko-KR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나타나지 않는다면</a:t>
                      </a:r>
                      <a:r>
                        <a:rPr lang="en-US" altLang="ko-KR" sz="1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?</a:t>
                      </a: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수분을 하지 못해 과일나무가 열매를</a:t>
                      </a:r>
                      <a:endParaRPr lang="en-US" altLang="ko-KR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맺지 못한다</a:t>
                      </a:r>
                      <a:r>
                        <a:rPr lang="en-US" altLang="ko-KR" sz="1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 </a:t>
                      </a: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7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7677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여름</a:t>
                      </a:r>
                    </a:p>
                  </a:txBody>
                  <a:tcPr marL="41450" marR="41450" marT="11460" marB="114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센 바람과 함께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태풍이 불어온다</a:t>
                      </a:r>
                      <a:r>
                        <a:rPr lang="en-US" altLang="ko-KR" sz="1600" b="0" kern="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6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7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7677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가을</a:t>
                      </a:r>
                    </a:p>
                  </a:txBody>
                  <a:tcPr marL="41450" marR="41450" marT="11460" marB="114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서리가 내린다</a:t>
                      </a:r>
                      <a:r>
                        <a:rPr lang="en-US" altLang="ko-KR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6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7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7677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겨울</a:t>
                      </a:r>
                    </a:p>
                  </a:txBody>
                  <a:tcPr marL="41450" marR="41450" marT="11460" marB="114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겨울에는 얼음이 언다</a:t>
                      </a:r>
                      <a:r>
                        <a:rPr lang="en-US" altLang="ko-KR" sz="16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6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춥지 않아서 강이나 저수지가 얼지 않는다면</a:t>
                      </a:r>
                      <a:r>
                        <a:rPr lang="en-US" altLang="ko-KR" sz="1400" b="0" kern="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?</a:t>
                      </a: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87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kern="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41450" marR="41450" marT="11460" marB="1146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06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나라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사계절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있을까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71A2CEF-E607-44D9-B558-9255263AFCA1}"/>
              </a:ext>
            </a:extLst>
          </p:cNvPr>
          <p:cNvSpPr/>
          <p:nvPr/>
        </p:nvSpPr>
        <p:spPr>
          <a:xfrm>
            <a:off x="484632" y="2097604"/>
            <a:ext cx="8174736" cy="4329302"/>
          </a:xfrm>
          <a:prstGeom prst="roundRect">
            <a:avLst>
              <a:gd name="adj" fmla="val 41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FFDFD0-A466-46F2-8C32-1738EC2E33CD}"/>
              </a:ext>
            </a:extLst>
          </p:cNvPr>
          <p:cNvSpPr txBox="1"/>
          <p:nvPr/>
        </p:nvSpPr>
        <p:spPr>
          <a:xfrm>
            <a:off x="706217" y="960747"/>
            <a:ext cx="773156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우리나라는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계절이 뚜렷한 온대지역에 위치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있지만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fontAlgn="base"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열대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냉대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한대지역에서는 우리가 경험하고 있는 것처럼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계절이 뚜렷하지 않다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fontAlgn="base"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우리나라 안에서도 지역에 따라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계절이 시작하는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날짜나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계절의 길이가 다르다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_x238506384" descr="EMB00004e74ba65">
            <a:extLst>
              <a:ext uri="{FF2B5EF4-FFF2-40B4-BE49-F238E27FC236}">
                <a16:creationId xmlns:a16="http://schemas.microsoft.com/office/drawing/2014/main" xmlns="" id="{BC82CE3B-22D1-4FA1-B273-FACA1984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"/>
          <a:stretch>
            <a:fillRect/>
          </a:stretch>
        </p:blipFill>
        <p:spPr bwMode="auto">
          <a:xfrm>
            <a:off x="706217" y="2210961"/>
            <a:ext cx="7731566" cy="39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88294" y="6159844"/>
            <a:ext cx="12602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(2012)]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500" y="6069505"/>
            <a:ext cx="981075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나라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사계절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있을까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FFDFD0-A466-46F2-8C32-1738EC2E33CD}"/>
              </a:ext>
            </a:extLst>
          </p:cNvPr>
          <p:cNvSpPr txBox="1"/>
          <p:nvPr/>
        </p:nvSpPr>
        <p:spPr>
          <a:xfrm>
            <a:off x="706217" y="960747"/>
            <a:ext cx="773156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사계절이 뚜렷하지 않은 열대지방에서는 흔히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년을 우기와 건기로 나눈다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베트남은 북부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하노이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하롱베이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중부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다낭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나트랑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남부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호치민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나뉘며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지역에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건기와 우기의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시작하는 날짜가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다르다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xmlns="" id="{571A2CEF-E607-44D9-B558-9255263AFCA1}"/>
              </a:ext>
            </a:extLst>
          </p:cNvPr>
          <p:cNvSpPr/>
          <p:nvPr/>
        </p:nvSpPr>
        <p:spPr>
          <a:xfrm>
            <a:off x="484632" y="2097604"/>
            <a:ext cx="8174736" cy="4329302"/>
          </a:xfrm>
          <a:prstGeom prst="roundRect">
            <a:avLst>
              <a:gd name="adj" fmla="val 411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47" y="2553728"/>
            <a:ext cx="3807682" cy="34895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62" y="2522876"/>
            <a:ext cx="4338396" cy="34825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77011" y="6113696"/>
            <a:ext cx="21226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블로그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세상에 없는 여행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30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</TotalTime>
  <Words>384</Words>
  <Application>Microsoft Office PowerPoint</Application>
  <PresentationFormat>화면 슬라이드 쇼(4:3)</PresentationFormat>
  <Paragraphs>78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Calibri</vt:lpstr>
      <vt:lpstr>나눔스퀘어 Bold</vt:lpstr>
      <vt:lpstr>KoPub돋움체 Medium</vt:lpstr>
      <vt:lpstr>나눔스퀘어 ExtraBold</vt:lpstr>
      <vt:lpstr>Calibri Light</vt:lpstr>
      <vt:lpstr>Wingdings</vt:lpstr>
      <vt:lpstr>Arial</vt:lpstr>
      <vt:lpstr>맑은 고딕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142</cp:revision>
  <dcterms:created xsi:type="dcterms:W3CDTF">2020-10-16T02:52:24Z</dcterms:created>
  <dcterms:modified xsi:type="dcterms:W3CDTF">2021-03-31T07:28:47Z</dcterms:modified>
</cp:coreProperties>
</file>